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6" r:id="rId2"/>
    <p:sldId id="277" r:id="rId3"/>
    <p:sldId id="270" r:id="rId4"/>
    <p:sldId id="278" r:id="rId5"/>
    <p:sldId id="262" r:id="rId6"/>
    <p:sldId id="265" r:id="rId7"/>
    <p:sldId id="267" r:id="rId8"/>
    <p:sldId id="266" r:id="rId9"/>
    <p:sldId id="274" r:id="rId10"/>
    <p:sldId id="279" r:id="rId11"/>
    <p:sldId id="28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12776"/>
            <a:ext cx="7920880" cy="144655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МУЗЕЯ</a:t>
            </a:r>
          </a:p>
          <a:p>
            <a:pPr algn="ctr"/>
            <a: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КАМЧАТСКОЙ СТАТИСТИКИ</a:t>
            </a:r>
            <a:endParaRPr lang="ru-RU" sz="4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X:\02. Отделы\04. Отдел статистики торговли, услуг и инвестиций\Пользователи\Рыбалова Анастасия Юрьевна\МУЗЕЙ\МУЗЕЙ\Отобранное\Фото для музея\Здание\2007.03.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60851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63888" y="6309321"/>
            <a:ext cx="2260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ПЕТРОПАВЛОВСК-КАМЧАТСКИЙ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525344"/>
            <a:ext cx="846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00514_09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941168"/>
            <a:ext cx="2088232" cy="97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70" y="3212977"/>
            <a:ext cx="199654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869160"/>
            <a:ext cx="1800200" cy="100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843950"/>
            <a:ext cx="1187624" cy="1014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6237312"/>
            <a:ext cx="785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ТЕХНИКИ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Screenshot_20200514_094713_com.android.chrome.jpg"/>
          <p:cNvPicPr>
            <a:picLocks noChangeAspect="1"/>
          </p:cNvPicPr>
          <p:nvPr/>
        </p:nvPicPr>
        <p:blipFill>
          <a:blip r:embed="rId6" cstate="print"/>
          <a:srcRect t="32150" r="4501" b="33200"/>
          <a:stretch>
            <a:fillRect/>
          </a:stretch>
        </p:blipFill>
        <p:spPr>
          <a:xfrm>
            <a:off x="893330" y="1556792"/>
            <a:ext cx="202248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491881" y="1268760"/>
            <a:ext cx="5556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</a:t>
            </a:r>
          </a:p>
          <a:p>
            <a:pPr algn="just"/>
            <a:r>
              <a:rPr lang="ru-RU" b="1" dirty="0" smtClean="0"/>
              <a:t>   </a:t>
            </a:r>
            <a:r>
              <a:rPr lang="ru-RU" b="1" i="1" dirty="0" smtClean="0"/>
              <a:t>«Феликс» – самый распространенный в СССР арифмометр. Назван в честь Феликса Дзержинского. Выпускался с 1929 по 1978 годы общим тиражом несколько миллионов машин. Всего было создано более двух десятков модификаций арифмометра.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980728"/>
            <a:ext cx="626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Первыми вычислительными машинами были:</a:t>
            </a:r>
            <a:endParaRPr lang="ru-RU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3140968"/>
            <a:ext cx="5400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  </a:t>
            </a:r>
            <a:r>
              <a:rPr lang="ru-RU" b="1" i="1" dirty="0" smtClean="0"/>
              <a:t>«Аскота 170» – программируемая механическая вычислительная машина с электроприводом, полная по Тьюрингу. Она построена на гарвардской архитектуре: имеет независимую память программы и память данных. Компьютер из начала 50-х.</a:t>
            </a:r>
            <a:endParaRPr lang="ru-RU" b="1" i="1" dirty="0"/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3419872" y="5085184"/>
            <a:ext cx="1512168" cy="504056"/>
          </a:xfrm>
          <a:prstGeom prst="leftArrowCallout">
            <a:avLst>
              <a:gd name="adj1" fmla="val 27537"/>
              <a:gd name="adj2" fmla="val 25000"/>
              <a:gd name="adj3" fmla="val 25000"/>
              <a:gd name="adj4" fmla="val 7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i="1" dirty="0" smtClean="0">
                <a:solidFill>
                  <a:schemeClr val="tx1"/>
                </a:solidFill>
              </a:rPr>
              <a:t>Магнитные ленты;</a:t>
            </a:r>
          </a:p>
          <a:p>
            <a:r>
              <a:rPr lang="ru-RU" sz="900" b="1" i="1" dirty="0" smtClean="0">
                <a:solidFill>
                  <a:schemeClr val="tx1"/>
                </a:solidFill>
              </a:rPr>
              <a:t>перфокарты;</a:t>
            </a:r>
          </a:p>
          <a:p>
            <a:r>
              <a:rPr lang="ru-RU" sz="900" b="1" i="1" dirty="0" smtClean="0">
                <a:solidFill>
                  <a:schemeClr val="tx1"/>
                </a:solidFill>
              </a:rPr>
              <a:t>перфоленты</a:t>
            </a:r>
            <a:endParaRPr lang="ru-RU" sz="900" b="1" i="1" dirty="0">
              <a:solidFill>
                <a:schemeClr val="tx1"/>
              </a:solidFill>
            </a:endParaRPr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7631832" y="5085184"/>
            <a:ext cx="1332656" cy="504056"/>
          </a:xfrm>
          <a:prstGeom prst="leftArrowCallout">
            <a:avLst>
              <a:gd name="adj1" fmla="val 27537"/>
              <a:gd name="adj2" fmla="val 25000"/>
              <a:gd name="adj3" fmla="val 25000"/>
              <a:gd name="adj4" fmla="val 7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i="1" dirty="0" smtClean="0">
                <a:solidFill>
                  <a:schemeClr val="tx1"/>
                </a:solidFill>
              </a:rPr>
              <a:t>Компьютер 80-х</a:t>
            </a:r>
            <a:endParaRPr lang="ru-RU" sz="9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02. Отделы\04. Отдел статистики торговли, услуг и инвестиций\Пользователи\Рыбалова Анастасия Юрьевна\МУЗЕЙ\лен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63688" y="105273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ПАМЯТИ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амчатстат _9 м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680520" cy="3888432"/>
          </a:xfrm>
          <a:prstGeom prst="rect">
            <a:avLst/>
          </a:prstGeom>
        </p:spPr>
      </p:pic>
      <p:pic>
        <p:nvPicPr>
          <p:cNvPr id="3" name="Рисунок 2" descr="IMG_20200514_09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573016"/>
            <a:ext cx="331236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843950"/>
            <a:ext cx="1187624" cy="1014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6237313"/>
            <a:ext cx="79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155679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75-летия победы в Великой Отечественной войне в Музее создан особый уголок памяти. Он посвящен героям войны, которые отдали свою жизнь за мирное небо над головой.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504056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4664"/>
            <a:ext cx="2664296" cy="242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843951"/>
            <a:ext cx="1187624" cy="1014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   В целях сохранения памяти о людях, работавших в </a:t>
            </a:r>
            <a:r>
              <a:rPr lang="ru-RU" b="1" i="1" dirty="0" err="1" smtClean="0"/>
              <a:t>Камчатстате</a:t>
            </a:r>
            <a:r>
              <a:rPr lang="ru-RU" b="1" i="1" dirty="0" smtClean="0"/>
              <a:t>, и об основных этапах становления и развития органов государственной статистики на Камчатке Музей камчатской статистики ежегодно открывает свои двери для школьников и студентов. Специалисты Камчатстата проводят открытые лекции, которые играют огромную роль </a:t>
            </a:r>
            <a:r>
              <a:rPr lang="ru-RU" b="1" i="1" smtClean="0"/>
              <a:t>в культурно-просветительской </a:t>
            </a:r>
            <a:r>
              <a:rPr lang="ru-RU" b="1" i="1" dirty="0" smtClean="0"/>
              <a:t>жизни общества посредством пропаганды историко-культурного наследия.</a:t>
            </a:r>
          </a:p>
          <a:p>
            <a:pPr algn="just"/>
            <a:r>
              <a:rPr lang="ru-RU" b="1" i="1" dirty="0" smtClean="0"/>
              <a:t>   </a:t>
            </a:r>
            <a:endParaRPr lang="ru-RU" b="1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1520" y="6309320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708920"/>
            <a:ext cx="244827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67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03"/>
          <a:stretch/>
        </p:blipFill>
        <p:spPr>
          <a:xfrm>
            <a:off x="251520" y="1412776"/>
            <a:ext cx="468052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6056" y="1556792"/>
            <a:ext cx="406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  Каждый этап развития камчатской статистики ознаменован яркими событиями, интересными судьбами и трудовыми достижениями.</a:t>
            </a:r>
          </a:p>
          <a:p>
            <a:pPr algn="just"/>
            <a:r>
              <a:rPr lang="ru-RU" b="1" i="1" dirty="0" smtClean="0"/>
              <a:t>   К 80-летию камчатской статистики был создан Музей истории камчатской статистики, чтобы сохранить память о людях, работавших в камчатской статистике, и рассказать об основных этапах становления и развития органов государственной статистики на Камчатке.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66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МУЗЕЙ КАМЧАТСТАТА</a:t>
            </a:r>
            <a:endParaRPr lang="ru-RU" sz="28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2786" y="5857963"/>
            <a:ext cx="1171214" cy="1000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6237312"/>
            <a:ext cx="7711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3880" y="5935744"/>
            <a:ext cx="1080120" cy="92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60649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Хронология развития органов государственной статистики Камчатки</a:t>
            </a:r>
            <a:endParaRPr lang="ru-RU" sz="28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6021288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6309320"/>
            <a:ext cx="802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4320480" cy="48936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dirty="0" smtClean="0"/>
              <a:t>В марте 1923 года был создан отдел статистики Управления Камчатской губернии.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1 октября 1924 года под руководством Дальневосточного статистического управления (г. Хабаровск) формируется Камчатское статистическое бюро (</a:t>
            </a:r>
            <a:r>
              <a:rPr lang="ru-RU" sz="1200" dirty="0" err="1" smtClean="0"/>
              <a:t>Губстатбюро</a:t>
            </a:r>
            <a:r>
              <a:rPr lang="ru-RU" sz="1200" dirty="0" smtClean="0"/>
              <a:t>). Эта дата и является днем организации камчатской государственной статистики.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В 1927 году Постановлением ВЦИК и СНК РСФСР губернские статистические бюро были переименованы в губернские статистические отделы.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В 1932 году Камчатский губернский статистический отдел был реорганизован в Камчатское областное управление народнохозяйственного учета.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Накануне Великой Отечественной войны в 1941 году </a:t>
            </a:r>
            <a:r>
              <a:rPr lang="ru-RU" sz="1200" dirty="0" err="1" smtClean="0"/>
              <a:t>облуправление</a:t>
            </a:r>
            <a:r>
              <a:rPr lang="ru-RU" sz="1200" dirty="0" smtClean="0"/>
              <a:t> народно-хозяйственного учета было переименовано в Камчатское областное управление Госплана СССР.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В 1948 году ЦСУ было выделено из состава Госплана СССР и стало самостоятельным органом – Центральным статистическим управлением при Совете Министров СССР.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В 1957 году в структуре органов камчатской статистики создана машиносчетная станция (МСС).</a:t>
            </a:r>
          </a:p>
          <a:p>
            <a:pPr marL="228600" indent="-228600" algn="just">
              <a:buAutoNum type="arabicPeriod" startAt="2"/>
            </a:pPr>
            <a:r>
              <a:rPr lang="ru-RU" sz="1200" dirty="0" smtClean="0"/>
              <a:t>В 1974 году машиносчетная станция статистического управления Камчатской области реорганизована в Вычислительный Центр статистического управления Камчатской области.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196752"/>
            <a:ext cx="4032448" cy="422699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9. В 1984 году Вычислительный Центр статистического управления Камчатской области преобразован в объединение «</a:t>
            </a:r>
            <a:r>
              <a:rPr lang="ru-RU" sz="1200" dirty="0" err="1" smtClean="0"/>
              <a:t>Камчатоблмашинформ</a:t>
            </a:r>
            <a:r>
              <a:rPr lang="ru-RU" sz="1200" dirty="0" smtClean="0"/>
              <a:t>».</a:t>
            </a:r>
          </a:p>
          <a:p>
            <a:pPr algn="just"/>
            <a:r>
              <a:rPr lang="ru-RU" sz="1200" dirty="0" smtClean="0"/>
              <a:t>10. В 1987 году Камчатское областное управление статистики организовано на базе статистического управления Камчатской области и объединения «</a:t>
            </a:r>
            <a:r>
              <a:rPr lang="ru-RU" sz="1200" dirty="0" err="1" smtClean="0"/>
              <a:t>Камчатоблмашинформ</a:t>
            </a:r>
            <a:r>
              <a:rPr lang="ru-RU" sz="1200" dirty="0" smtClean="0"/>
              <a:t>».</a:t>
            </a:r>
          </a:p>
          <a:p>
            <a:pPr algn="just"/>
            <a:r>
              <a:rPr lang="ru-RU" sz="1200" dirty="0" smtClean="0"/>
              <a:t>11.  В 1994 году Камчатское областное управление статистики преобразовано в Камчатский областной комитет государственной статистики.</a:t>
            </a:r>
          </a:p>
          <a:p>
            <a:pPr algn="just"/>
            <a:r>
              <a:rPr lang="ru-RU" sz="1200" dirty="0" smtClean="0"/>
              <a:t>12. В 2004 году Камчатский областной комитет государственной статистики преобразован в территориальный орган Федеральной службы государственной статистики по Камчатской области.</a:t>
            </a:r>
          </a:p>
          <a:p>
            <a:pPr algn="just"/>
            <a:r>
              <a:rPr lang="ru-RU" sz="1200" dirty="0" smtClean="0"/>
              <a:t>13.  1 июля 2007 года Территориальный орган Федеральной службы государственной статистики по Камчатской области реорганизован в форме присоединения к нему Территориального органа Федеральной службы государственной статистики по Корякскому автономному округу в Территориальный орган Федеральной службы государственной статистики по Камчатскому краю.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451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ководители новое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40871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Руководители Камчатской статистики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880" y="5935744"/>
            <a:ext cx="1080120" cy="922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237313"/>
            <a:ext cx="7920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54" y="521296"/>
            <a:ext cx="4596378" cy="5345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60649"/>
            <a:ext cx="128590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620688"/>
            <a:ext cx="2587220" cy="182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278092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i="1" dirty="0" smtClean="0"/>
              <a:t>В Музее представлены экспонаты:  награды, значки, грамоты, фотографии, документы, статистические издания </a:t>
            </a:r>
            <a:br>
              <a:rPr lang="ru-RU" b="1" i="1" dirty="0" smtClean="0"/>
            </a:br>
            <a:r>
              <a:rPr lang="ru-RU" b="1" i="1" dirty="0" smtClean="0"/>
              <a:t>прошлых лет.</a:t>
            </a:r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725144"/>
            <a:ext cx="144016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25144"/>
            <a:ext cx="1443557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5843951"/>
            <a:ext cx="1187624" cy="101404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6309320"/>
            <a:ext cx="79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581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268760"/>
            <a:ext cx="341623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933056"/>
            <a:ext cx="1368152" cy="178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843950"/>
            <a:ext cx="1187624" cy="10140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620689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Особое место в Музее отведено Книге и Доске почета, которые посвящены ветеранам камчатской статистики, внесшим большой вклад в развитие камчатской статистики. </a:t>
            </a:r>
          </a:p>
          <a:p>
            <a:pPr algn="just"/>
            <a:endParaRPr lang="ru-RU" b="1" i="1" dirty="0"/>
          </a:p>
        </p:txBody>
      </p:sp>
      <p:pic>
        <p:nvPicPr>
          <p:cNvPr id="2050" name="Picture 2" descr="X:\02. Отделы\04. Отдел статистики торговли, услуг и инвестиций\Пользователи\Рыбалова Анастасия Юрьевна\МУЗЕЙ\Плакат Наша гордос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349" y="2780928"/>
            <a:ext cx="4896544" cy="306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1520" y="6165304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41277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Книга Почета </a:t>
            </a:r>
            <a:r>
              <a:rPr lang="ru-RU" b="1" i="1" dirty="0" err="1" smtClean="0"/>
              <a:t>Камчатстата</a:t>
            </a:r>
            <a:r>
              <a:rPr lang="ru-RU" b="1" i="1" dirty="0" smtClean="0"/>
              <a:t> была учреждена в 1972 году.  В нее внесены имена более 90 сотрудников, из них 15 продолжают трудиться в коллективе в настоящее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6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5843950"/>
            <a:ext cx="1187624" cy="1014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3" y="90872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В 2011 году (в год 200-летия российской статистики) в Музее была заложена «Капсула потомкам» с обращением к коллегам, которые будут праздновать 100-летний юбилей камчатской статистики в 2024 году.</a:t>
            </a:r>
            <a:endParaRPr lang="ru-RU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6237312"/>
            <a:ext cx="821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8" t="77701" r="32463" b="2478"/>
          <a:stretch/>
        </p:blipFill>
        <p:spPr>
          <a:xfrm>
            <a:off x="1403648" y="2348880"/>
            <a:ext cx="6696744" cy="318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83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51" y="1934658"/>
            <a:ext cx="4896544" cy="396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843950"/>
            <a:ext cx="1187624" cy="1014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6064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Фонды Музея регулярно пополняются новыми экспонатами. Ко всем юбилейным и памятным </a:t>
            </a:r>
            <a:r>
              <a:rPr lang="ru-RU" b="1" i="1" dirty="0"/>
              <a:t>датам авторским коллективом </a:t>
            </a:r>
            <a:r>
              <a:rPr lang="ru-RU" b="1" i="1" dirty="0" err="1" smtClean="0"/>
              <a:t>Камчатстата</a:t>
            </a:r>
            <a:r>
              <a:rPr lang="ru-RU" b="1" i="1" dirty="0" smtClean="0"/>
              <a:t> выпускаются буклеты, брошюры, сборники.</a:t>
            </a:r>
          </a:p>
          <a:p>
            <a:pPr indent="90488" algn="just"/>
            <a:r>
              <a:rPr lang="ru-RU" b="1" i="1" dirty="0" smtClean="0"/>
              <a:t>В 2019 году был издан буклет к 95-летию камчатской государственной статистики. Это пятое по счету издание, посвященное истории камчатской статистики.</a:t>
            </a:r>
            <a:endParaRPr lang="ru-RU" b="1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6165304"/>
            <a:ext cx="8143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pic>
        <p:nvPicPr>
          <p:cNvPr id="10" name="Рисунок 9" descr="IMG_20200514_104433.jpg"/>
          <p:cNvPicPr>
            <a:picLocks noChangeAspect="1"/>
          </p:cNvPicPr>
          <p:nvPr/>
        </p:nvPicPr>
        <p:blipFill>
          <a:blip r:embed="rId4" cstate="print"/>
          <a:srcRect b="11840"/>
          <a:stretch>
            <a:fillRect/>
          </a:stretch>
        </p:blipFill>
        <p:spPr>
          <a:xfrm>
            <a:off x="5918087" y="2465165"/>
            <a:ext cx="2880320" cy="266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90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67687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X:\02. Отделы\04. Отдел статистики торговли, услуг и инвестиций\Пользователи\Рыбалова Анастасия Юрьевна\МУЗЕЙ\МУЗЕЙ\Отобранное\Фото для музея\Награды и дипломы\2003.09.18_Медаль за заслуги в проведении ВПН 2002г\2003.09.18_Меда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924944"/>
            <a:ext cx="129614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X:\02. Отделы\04. Отдел статистики торговли, услуг и инвестиций\Пользователи\Рыбалова Анастасия Юрьевна\МУЗЕЙ\МУЗЕЙ\Отобранное\Фото для музея\Награды и дипломы\2003.09.18_Медаль за заслуги в проведении ВПН 2002г\2003.09.18_Удостоверение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437112"/>
            <a:ext cx="1512168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6923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Одна из витрин посвящена переписям населения: Всеобщей переписи  населения 1897 года;  Всесоюзным переписям населения 1926,  1937, 1939, 1959, 1970, 1979, 1989 годов; Всероссийским переписям населения 2002 и 2010 годов; </a:t>
            </a:r>
            <a:r>
              <a:rPr lang="ru-RU" b="1" i="1" dirty="0" err="1" smtClean="0"/>
              <a:t>микропереписи</a:t>
            </a:r>
            <a:r>
              <a:rPr lang="ru-RU" b="1" i="1" dirty="0" smtClean="0"/>
              <a:t> 2015 года. Всероссийским сельскохозяйственным переписям 2006 и 2016 годов. 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2886"/>
            <a:ext cx="694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 smtClean="0"/>
          </a:p>
          <a:p>
            <a:pPr algn="just"/>
            <a:endParaRPr lang="ru-RU" b="1" i="1" dirty="0" smtClean="0"/>
          </a:p>
          <a:p>
            <a:pPr algn="just"/>
            <a:r>
              <a:rPr lang="ru-RU" b="1" i="1" dirty="0" smtClean="0"/>
              <a:t>   </a:t>
            </a:r>
            <a:endParaRPr lang="ru-RU" b="1" i="1" dirty="0"/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843950"/>
            <a:ext cx="1187624" cy="101404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0" y="5949280"/>
            <a:ext cx="9144000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6237312"/>
            <a:ext cx="7704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Территориальный орган Федеральной службы государственной статистики по Камчатскому краю</a:t>
            </a:r>
            <a:endParaRPr lang="ru-RU" sz="1400" dirty="0"/>
          </a:p>
        </p:txBody>
      </p:sp>
      <p:pic>
        <p:nvPicPr>
          <p:cNvPr id="11" name="Рисунок 10" descr="IMG_20200514_101517.jpg"/>
          <p:cNvPicPr>
            <a:picLocks noChangeAspect="1"/>
          </p:cNvPicPr>
          <p:nvPr/>
        </p:nvPicPr>
        <p:blipFill>
          <a:blip r:embed="rId6" cstate="print"/>
          <a:srcRect l="6688" t="4851" r="44488" b="8001"/>
          <a:stretch>
            <a:fillRect/>
          </a:stretch>
        </p:blipFill>
        <p:spPr>
          <a:xfrm>
            <a:off x="7236296" y="332657"/>
            <a:ext cx="162068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1183</TotalTime>
  <Words>825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музея Камчатской статистики</dc:title>
  <dc:creator>г</dc:creator>
  <cp:lastModifiedBy>Reznichenko_O</cp:lastModifiedBy>
  <cp:revision>101</cp:revision>
  <dcterms:created xsi:type="dcterms:W3CDTF">2020-04-29T06:46:40Z</dcterms:created>
  <dcterms:modified xsi:type="dcterms:W3CDTF">2020-05-18T05:10:00Z</dcterms:modified>
</cp:coreProperties>
</file>